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9" r:id="rId3"/>
    <p:sldId id="262" r:id="rId4"/>
    <p:sldId id="260" r:id="rId5"/>
    <p:sldId id="261" r:id="rId6"/>
    <p:sldId id="263" r:id="rId7"/>
    <p:sldId id="264" r:id="rId8"/>
    <p:sldId id="266" r:id="rId9"/>
    <p:sldId id="265" r:id="rId10"/>
    <p:sldId id="267" r:id="rId11"/>
    <p:sldId id="268" r:id="rId12"/>
    <p:sldId id="269" r:id="rId13"/>
    <p:sldId id="270" r:id="rId14"/>
    <p:sldId id="271" r:id="rId1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62" d="100"/>
          <a:sy n="62" d="100"/>
        </p:scale>
        <p:origin x="102" y="2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C47923-C7CA-4708-897B-8C44D627D095}" type="datetimeFigureOut">
              <a:rPr lang="en-US" smtClean="0"/>
              <a:t>6/5/2015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6A925-3128-4EDA-B4CE-F154991DA1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48174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C47923-C7CA-4708-897B-8C44D627D095}" type="datetimeFigureOut">
              <a:rPr lang="en-US" smtClean="0"/>
              <a:t>6/5/2015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6A925-3128-4EDA-B4CE-F154991DA1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02873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C47923-C7CA-4708-897B-8C44D627D095}" type="datetimeFigureOut">
              <a:rPr lang="en-US" smtClean="0"/>
              <a:t>6/5/2015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6A925-3128-4EDA-B4CE-F154991DA1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05196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C47923-C7CA-4708-897B-8C44D627D095}" type="datetimeFigureOut">
              <a:rPr lang="en-US" smtClean="0"/>
              <a:t>6/5/2015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6A925-3128-4EDA-B4CE-F154991DA1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34626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C47923-C7CA-4708-897B-8C44D627D095}" type="datetimeFigureOut">
              <a:rPr lang="en-US" smtClean="0"/>
              <a:t>6/5/2015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6A925-3128-4EDA-B4CE-F154991DA1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4874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C47923-C7CA-4708-897B-8C44D627D095}" type="datetimeFigureOut">
              <a:rPr lang="en-US" smtClean="0"/>
              <a:t>6/5/2015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6A925-3128-4EDA-B4CE-F154991DA1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52077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C47923-C7CA-4708-897B-8C44D627D095}" type="datetimeFigureOut">
              <a:rPr lang="en-US" smtClean="0"/>
              <a:t>6/5/2015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6A925-3128-4EDA-B4CE-F154991DA1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1839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C47923-C7CA-4708-897B-8C44D627D095}" type="datetimeFigureOut">
              <a:rPr lang="en-US" smtClean="0"/>
              <a:t>6/5/2015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6A925-3128-4EDA-B4CE-F154991DA1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85513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C47923-C7CA-4708-897B-8C44D627D095}" type="datetimeFigureOut">
              <a:rPr lang="en-US" smtClean="0"/>
              <a:t>6/5/2015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6A925-3128-4EDA-B4CE-F154991DA1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01449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C47923-C7CA-4708-897B-8C44D627D095}" type="datetimeFigureOut">
              <a:rPr lang="en-US" smtClean="0"/>
              <a:t>6/5/2015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6A925-3128-4EDA-B4CE-F154991DA1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29796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C47923-C7CA-4708-897B-8C44D627D095}" type="datetimeFigureOut">
              <a:rPr lang="en-US" smtClean="0"/>
              <a:t>6/5/2015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6A925-3128-4EDA-B4CE-F154991DA1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25580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CC47923-C7CA-4708-897B-8C44D627D095}" type="datetimeFigureOut">
              <a:rPr lang="en-US" smtClean="0"/>
              <a:t>6/5/2015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46A925-3128-4EDA-B4CE-F154991DA1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95687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64169" y="0"/>
            <a:ext cx="5694481" cy="569448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0" y="0"/>
            <a:ext cx="605790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7200" dirty="0" smtClean="0">
                <a:latin typeface="Tekton Pro Cond" panose="020F0606020208020904" pitchFamily="34" charset="0"/>
              </a:rPr>
              <a:t>Voici les sac à dos.  Quel sac à dos préférez-vous?</a:t>
            </a:r>
            <a:endParaRPr lang="fr-FR" sz="7200" dirty="0">
              <a:latin typeface="Tekton Pro Cond" panose="020F06060202080209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0" y="5409981"/>
            <a:ext cx="121920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8800" dirty="0" smtClean="0">
                <a:latin typeface="Tekton Pro Cond" panose="020F0606020208020904" pitchFamily="34" charset="0"/>
              </a:rPr>
              <a:t>Je préfère </a:t>
            </a:r>
            <a:r>
              <a:rPr lang="fr-FR" sz="8800" dirty="0" smtClean="0">
                <a:solidFill>
                  <a:srgbClr val="FF0000"/>
                </a:solidFill>
                <a:latin typeface="Tekton Pro Cond" panose="020F0606020208020904" pitchFamily="34" charset="0"/>
              </a:rPr>
              <a:t>le</a:t>
            </a:r>
            <a:r>
              <a:rPr lang="fr-FR" sz="8800" dirty="0" smtClean="0">
                <a:latin typeface="Tekton Pro Cond" panose="020F0606020208020904" pitchFamily="34" charset="0"/>
              </a:rPr>
              <a:t> </a:t>
            </a:r>
            <a:r>
              <a:rPr lang="fr-FR" sz="8800" u="sng" dirty="0" smtClean="0">
                <a:latin typeface="Tekton Pro Cond" panose="020F0606020208020904" pitchFamily="34" charset="0"/>
              </a:rPr>
              <a:t>(bleu)</a:t>
            </a:r>
            <a:r>
              <a:rPr lang="fr-FR" sz="8800" dirty="0" smtClean="0">
                <a:latin typeface="Tekton Pro Cond" panose="020F0606020208020904" pitchFamily="34" charset="0"/>
              </a:rPr>
              <a:t>.</a:t>
            </a:r>
            <a:endParaRPr lang="fr-FR" sz="8800" dirty="0">
              <a:latin typeface="Tekton Pro Cond" panose="020F06060202080209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934013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0" y="0"/>
            <a:ext cx="121920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7200" dirty="0" smtClean="0">
                <a:latin typeface="Tekton Pro Cond" panose="020F0606020208020904" pitchFamily="34" charset="0"/>
              </a:rPr>
              <a:t>Est-ce que vous préférez les profs sérieux ou les marrants ?</a:t>
            </a:r>
            <a:endParaRPr lang="fr-FR" sz="7200" dirty="0">
              <a:latin typeface="Tekton Pro Cond" panose="020F06060202080209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0" y="5409981"/>
            <a:ext cx="121920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8800" dirty="0" smtClean="0">
                <a:latin typeface="Tekton Pro Cond" panose="020F0606020208020904" pitchFamily="34" charset="0"/>
              </a:rPr>
              <a:t>Je préfère les </a:t>
            </a:r>
            <a:r>
              <a:rPr lang="fr-FR" sz="8800" u="sng" dirty="0" smtClean="0">
                <a:latin typeface="Tekton Pro Cond" panose="020F0606020208020904" pitchFamily="34" charset="0"/>
              </a:rPr>
              <a:t>(marrants)</a:t>
            </a:r>
            <a:r>
              <a:rPr lang="fr-FR" sz="8800" dirty="0" smtClean="0">
                <a:latin typeface="Tekton Pro Cond" panose="020F0606020208020904" pitchFamily="34" charset="0"/>
              </a:rPr>
              <a:t>.</a:t>
            </a:r>
            <a:endParaRPr lang="fr-FR" sz="8800" dirty="0">
              <a:latin typeface="Tekton Pro Cond" panose="020F0606020208020904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05088" y="2000250"/>
            <a:ext cx="2657550" cy="35434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52700" y="2430402"/>
            <a:ext cx="3934673" cy="2857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93163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0" y="1162050"/>
            <a:ext cx="121920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7200" dirty="0" smtClean="0">
                <a:latin typeface="Tekton Pro Cond" panose="020F0606020208020904" pitchFamily="34" charset="0"/>
              </a:rPr>
              <a:t>6. Est-ce que vous préférez les cours difficiles ou les faciles ?</a:t>
            </a:r>
            <a:endParaRPr lang="fr-FR" sz="7200" dirty="0">
              <a:latin typeface="Tekton Pro Cond" panose="020F06060202080209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975275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0" y="443494"/>
            <a:ext cx="121920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7200" dirty="0" smtClean="0">
                <a:latin typeface="Tekton Pro Cond" panose="020F0606020208020904" pitchFamily="34" charset="0"/>
              </a:rPr>
              <a:t>7. Est-ce que vous préférez la grande télé ou la petite ?</a:t>
            </a:r>
            <a:endParaRPr lang="fr-FR" sz="7200" dirty="0">
              <a:latin typeface="Tekton Pro Cond" panose="020F0606020208020904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2051" y="3088086"/>
            <a:ext cx="4729162" cy="3719776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72213" y="3860899"/>
            <a:ext cx="6685057" cy="29469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53018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02030" y="2362200"/>
            <a:ext cx="4540758" cy="44958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06230" y="2362200"/>
            <a:ext cx="4495800" cy="44958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0" y="361950"/>
            <a:ext cx="121920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7200" dirty="0" smtClean="0">
                <a:latin typeface="Tekton Pro Cond" panose="020F0606020208020904" pitchFamily="34" charset="0"/>
              </a:rPr>
              <a:t>8. Est-ce que vous préférez le tee-shirt </a:t>
            </a:r>
            <a:r>
              <a:rPr lang="fr-FR" sz="7200" dirty="0" smtClean="0">
                <a:latin typeface="Tekton Pro Cond" panose="020F0606020208020904" pitchFamily="34" charset="0"/>
              </a:rPr>
              <a:t>rouge </a:t>
            </a:r>
            <a:r>
              <a:rPr lang="fr-FR" sz="7200" dirty="0" smtClean="0">
                <a:latin typeface="Tekton Pro Cond" panose="020F0606020208020904" pitchFamily="34" charset="0"/>
              </a:rPr>
              <a:t>ou le gris ?</a:t>
            </a:r>
            <a:endParaRPr lang="fr-FR" sz="7200" dirty="0">
              <a:latin typeface="Tekton Pro Cond" panose="020F06060202080209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099247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0" y="1777796"/>
            <a:ext cx="121920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7200" dirty="0" smtClean="0">
                <a:latin typeface="Tekton Pro Cond" panose="020F0606020208020904" pitchFamily="34" charset="0"/>
              </a:rPr>
              <a:t>Prenez un livre et cherchez la page </a:t>
            </a:r>
            <a:endParaRPr lang="fr-FR" sz="7200" dirty="0" smtClean="0">
              <a:latin typeface="Tekton Pro Cond" panose="020F0606020208020904" pitchFamily="34" charset="0"/>
            </a:endParaRPr>
          </a:p>
          <a:p>
            <a:pPr algn="ctr"/>
            <a:r>
              <a:rPr lang="fr-FR" sz="7200" dirty="0" smtClean="0">
                <a:latin typeface="Tekton Pro Cond" panose="020F0606020208020904" pitchFamily="34" charset="0"/>
              </a:rPr>
              <a:t>cent </a:t>
            </a:r>
            <a:r>
              <a:rPr lang="fr-FR" sz="7200" dirty="0" smtClean="0">
                <a:latin typeface="Tekton Pro Cond" panose="020F0606020208020904" pitchFamily="34" charset="0"/>
              </a:rPr>
              <a:t>vingt-six.</a:t>
            </a:r>
            <a:endParaRPr lang="fr-FR" sz="7200" dirty="0">
              <a:latin typeface="Tekton Pro Cond" panose="020F06060202080209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57855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97519" y="0"/>
            <a:ext cx="5694481" cy="5694481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0" y="0"/>
            <a:ext cx="605790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7200" dirty="0" smtClean="0">
                <a:latin typeface="Tekton Pro Cond" panose="020F0606020208020904" pitchFamily="34" charset="0"/>
              </a:rPr>
              <a:t>Voici les trousses. Quelle trousse préférez-vous?</a:t>
            </a:r>
            <a:endParaRPr lang="fr-FR" sz="7200" dirty="0">
              <a:latin typeface="Tekton Pro Cond" panose="020F06060202080209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0" y="5409981"/>
            <a:ext cx="121920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8800" dirty="0" smtClean="0">
                <a:latin typeface="Tekton Pro Cond" panose="020F0606020208020904" pitchFamily="34" charset="0"/>
              </a:rPr>
              <a:t>Je préfère </a:t>
            </a:r>
            <a:r>
              <a:rPr lang="fr-FR" sz="8800" dirty="0" smtClean="0">
                <a:solidFill>
                  <a:srgbClr val="FF0000"/>
                </a:solidFill>
                <a:latin typeface="Tekton Pro Cond" panose="020F0606020208020904" pitchFamily="34" charset="0"/>
              </a:rPr>
              <a:t>la</a:t>
            </a:r>
            <a:r>
              <a:rPr lang="fr-FR" sz="8800" dirty="0" smtClean="0">
                <a:latin typeface="Tekton Pro Cond" panose="020F0606020208020904" pitchFamily="34" charset="0"/>
              </a:rPr>
              <a:t> </a:t>
            </a:r>
            <a:r>
              <a:rPr lang="fr-FR" sz="8800" u="sng" dirty="0" smtClean="0">
                <a:latin typeface="Tekton Pro Cond" panose="020F0606020208020904" pitchFamily="34" charset="0"/>
              </a:rPr>
              <a:t>(bleu</a:t>
            </a:r>
            <a:r>
              <a:rPr lang="fr-FR" sz="8800" u="sng" dirty="0" smtClean="0">
                <a:solidFill>
                  <a:srgbClr val="FF0000"/>
                </a:solidFill>
                <a:latin typeface="Tekton Pro Cond" panose="020F0606020208020904" pitchFamily="34" charset="0"/>
              </a:rPr>
              <a:t>e</a:t>
            </a:r>
            <a:r>
              <a:rPr lang="fr-FR" sz="8800" u="sng" dirty="0" smtClean="0">
                <a:latin typeface="Tekton Pro Cond" panose="020F0606020208020904" pitchFamily="34" charset="0"/>
              </a:rPr>
              <a:t>)</a:t>
            </a:r>
            <a:r>
              <a:rPr lang="fr-FR" sz="8800" dirty="0" smtClean="0">
                <a:latin typeface="Tekton Pro Cond" panose="020F0606020208020904" pitchFamily="34" charset="0"/>
              </a:rPr>
              <a:t>.</a:t>
            </a:r>
            <a:endParaRPr lang="fr-FR" sz="8800" dirty="0">
              <a:latin typeface="Tekton Pro Cond" panose="020F06060202080209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341406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71947" y="-684094"/>
            <a:ext cx="2941519" cy="294151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0" y="0"/>
            <a:ext cx="605790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7200" dirty="0" smtClean="0">
                <a:latin typeface="Tekton Pro Cond" panose="020F0606020208020904" pitchFamily="34" charset="0"/>
              </a:rPr>
              <a:t>Voici les stylos.  Quels stylos préférez-vous?</a:t>
            </a:r>
            <a:endParaRPr lang="fr-FR" sz="7200" dirty="0">
              <a:latin typeface="Tekton Pro Cond" panose="020F06060202080209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0" y="5409981"/>
            <a:ext cx="121920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8800" dirty="0" smtClean="0">
                <a:latin typeface="Tekton Pro Cond" panose="020F0606020208020904" pitchFamily="34" charset="0"/>
              </a:rPr>
              <a:t>Je préfère </a:t>
            </a:r>
            <a:r>
              <a:rPr lang="fr-FR" sz="8800" dirty="0" smtClean="0">
                <a:solidFill>
                  <a:srgbClr val="FF0000"/>
                </a:solidFill>
                <a:latin typeface="Tekton Pro Cond" panose="020F0606020208020904" pitchFamily="34" charset="0"/>
              </a:rPr>
              <a:t>les</a:t>
            </a:r>
            <a:r>
              <a:rPr lang="fr-FR" sz="8800" dirty="0" smtClean="0">
                <a:latin typeface="Tekton Pro Cond" panose="020F0606020208020904" pitchFamily="34" charset="0"/>
              </a:rPr>
              <a:t> </a:t>
            </a:r>
            <a:r>
              <a:rPr lang="fr-FR" sz="8800" u="sng" dirty="0" smtClean="0">
                <a:latin typeface="Tekton Pro Cond" panose="020F0606020208020904" pitchFamily="34" charset="0"/>
              </a:rPr>
              <a:t>(bleu</a:t>
            </a:r>
            <a:r>
              <a:rPr lang="fr-FR" sz="8800" u="sng" dirty="0" smtClean="0">
                <a:solidFill>
                  <a:srgbClr val="FF0000"/>
                </a:solidFill>
                <a:latin typeface="Tekton Pro Cond" panose="020F0606020208020904" pitchFamily="34" charset="0"/>
              </a:rPr>
              <a:t>s</a:t>
            </a:r>
            <a:r>
              <a:rPr lang="fr-FR" sz="8800" u="sng" dirty="0" smtClean="0">
                <a:latin typeface="Tekton Pro Cond" panose="020F0606020208020904" pitchFamily="34" charset="0"/>
              </a:rPr>
              <a:t>)</a:t>
            </a:r>
            <a:r>
              <a:rPr lang="fr-FR" sz="8800" dirty="0" smtClean="0">
                <a:latin typeface="Tekton Pro Cond" panose="020F0606020208020904" pitchFamily="34" charset="0"/>
              </a:rPr>
              <a:t>.</a:t>
            </a:r>
            <a:endParaRPr lang="fr-FR" sz="8800" dirty="0">
              <a:latin typeface="Tekton Pro Cond" panose="020F0606020208020904" pitchFamily="34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/>
          <a:srcRect l="21114"/>
          <a:stretch/>
        </p:blipFill>
        <p:spPr>
          <a:xfrm>
            <a:off x="6407302" y="1708160"/>
            <a:ext cx="2329289" cy="295275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4"/>
          <a:srcRect l="20967" r="18387"/>
          <a:stretch/>
        </p:blipFill>
        <p:spPr>
          <a:xfrm>
            <a:off x="8459938" y="1708160"/>
            <a:ext cx="1790700" cy="295275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5"/>
          <a:srcRect l="21261"/>
          <a:stretch/>
        </p:blipFill>
        <p:spPr>
          <a:xfrm>
            <a:off x="10437727" y="1708160"/>
            <a:ext cx="2324953" cy="2952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97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3467100" cy="34671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82050" y="1"/>
            <a:ext cx="3276600" cy="3276600"/>
          </a:xfrm>
          <a:prstGeom prst="rect">
            <a:avLst/>
          </a:prstGeom>
        </p:spPr>
      </p:pic>
      <p:grpSp>
        <p:nvGrpSpPr>
          <p:cNvPr id="2" name="Group 1"/>
          <p:cNvGrpSpPr/>
          <p:nvPr/>
        </p:nvGrpSpPr>
        <p:grpSpPr>
          <a:xfrm>
            <a:off x="4921402" y="3030656"/>
            <a:ext cx="2829353" cy="2379544"/>
            <a:chOff x="6407302" y="-684094"/>
            <a:chExt cx="6355378" cy="5345004"/>
          </a:xfrm>
        </p:grpSpPr>
        <p:pic>
          <p:nvPicPr>
            <p:cNvPr id="6" name="Picture 5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571947" y="-684094"/>
              <a:ext cx="2941519" cy="2941519"/>
            </a:xfrm>
            <a:prstGeom prst="rect">
              <a:avLst/>
            </a:prstGeom>
          </p:spPr>
        </p:pic>
        <p:pic>
          <p:nvPicPr>
            <p:cNvPr id="7" name="Picture 6"/>
            <p:cNvPicPr>
              <a:picLocks noChangeAspect="1"/>
            </p:cNvPicPr>
            <p:nvPr/>
          </p:nvPicPr>
          <p:blipFill rotWithShape="1">
            <a:blip r:embed="rId5"/>
            <a:srcRect l="21114"/>
            <a:stretch/>
          </p:blipFill>
          <p:spPr>
            <a:xfrm>
              <a:off x="6407302" y="1708160"/>
              <a:ext cx="2329289" cy="2952750"/>
            </a:xfrm>
            <a:prstGeom prst="rect">
              <a:avLst/>
            </a:prstGeom>
          </p:spPr>
        </p:pic>
        <p:pic>
          <p:nvPicPr>
            <p:cNvPr id="8" name="Picture 7"/>
            <p:cNvPicPr>
              <a:picLocks noChangeAspect="1"/>
            </p:cNvPicPr>
            <p:nvPr/>
          </p:nvPicPr>
          <p:blipFill rotWithShape="1">
            <a:blip r:embed="rId6"/>
            <a:srcRect l="20967" r="18387"/>
            <a:stretch/>
          </p:blipFill>
          <p:spPr>
            <a:xfrm>
              <a:off x="8459938" y="1708160"/>
              <a:ext cx="1790700" cy="2952750"/>
            </a:xfrm>
            <a:prstGeom prst="rect">
              <a:avLst/>
            </a:prstGeom>
          </p:spPr>
        </p:pic>
        <p:pic>
          <p:nvPicPr>
            <p:cNvPr id="9" name="Picture 8"/>
            <p:cNvPicPr>
              <a:picLocks noChangeAspect="1"/>
            </p:cNvPicPr>
            <p:nvPr/>
          </p:nvPicPr>
          <p:blipFill rotWithShape="1">
            <a:blip r:embed="rId7"/>
            <a:srcRect l="21261"/>
            <a:stretch/>
          </p:blipFill>
          <p:spPr>
            <a:xfrm>
              <a:off x="10437727" y="1708160"/>
              <a:ext cx="2324953" cy="2952750"/>
            </a:xfrm>
            <a:prstGeom prst="rect">
              <a:avLst/>
            </a:prstGeom>
          </p:spPr>
        </p:pic>
      </p:grpSp>
      <p:sp>
        <p:nvSpPr>
          <p:cNvPr id="10" name="TextBox 9"/>
          <p:cNvSpPr txBox="1"/>
          <p:nvPr/>
        </p:nvSpPr>
        <p:spPr>
          <a:xfrm>
            <a:off x="0" y="3276601"/>
            <a:ext cx="462915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5400" dirty="0" smtClean="0">
                <a:latin typeface="Tekton Pro Cond" panose="020F0606020208020904" pitchFamily="34" charset="0"/>
              </a:rPr>
              <a:t>Je préfère </a:t>
            </a:r>
            <a:r>
              <a:rPr lang="fr-FR" sz="5400" dirty="0" smtClean="0">
                <a:solidFill>
                  <a:srgbClr val="FF0000"/>
                </a:solidFill>
                <a:latin typeface="Tekton Pro Cond" panose="020F0606020208020904" pitchFamily="34" charset="0"/>
              </a:rPr>
              <a:t>la</a:t>
            </a:r>
            <a:r>
              <a:rPr lang="fr-FR" sz="5400" dirty="0" smtClean="0">
                <a:latin typeface="Tekton Pro Cond" panose="020F0606020208020904" pitchFamily="34" charset="0"/>
              </a:rPr>
              <a:t> bleu</a:t>
            </a:r>
            <a:r>
              <a:rPr lang="fr-FR" sz="5400" dirty="0" smtClean="0">
                <a:solidFill>
                  <a:srgbClr val="FF0000"/>
                </a:solidFill>
                <a:latin typeface="Tekton Pro Cond" panose="020F0606020208020904" pitchFamily="34" charset="0"/>
              </a:rPr>
              <a:t>e</a:t>
            </a:r>
            <a:r>
              <a:rPr lang="fr-FR" sz="5400" dirty="0" smtClean="0">
                <a:latin typeface="Tekton Pro Cond" panose="020F0606020208020904" pitchFamily="34" charset="0"/>
              </a:rPr>
              <a:t>.</a:t>
            </a:r>
            <a:endParaRPr lang="fr-FR" sz="5400" dirty="0">
              <a:latin typeface="Tekton Pro Cond" panose="020F0606020208020904" pitchFamily="34" charset="0"/>
            </a:endParaRPr>
          </a:p>
        </p:txBody>
      </p:sp>
      <p:cxnSp>
        <p:nvCxnSpPr>
          <p:cNvPr id="11" name="Straight Arrow Connector 10"/>
          <p:cNvCxnSpPr/>
          <p:nvPr/>
        </p:nvCxnSpPr>
        <p:spPr>
          <a:xfrm flipH="1" flipV="1">
            <a:off x="1276350" y="1333500"/>
            <a:ext cx="1651304" cy="2133600"/>
          </a:xfrm>
          <a:prstGeom prst="straightConnector1">
            <a:avLst/>
          </a:prstGeom>
          <a:ln w="762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7585720" y="3352801"/>
            <a:ext cx="462915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5400" dirty="0" smtClean="0">
                <a:latin typeface="Tekton Pro Cond" panose="020F0606020208020904" pitchFamily="34" charset="0"/>
              </a:rPr>
              <a:t>Je préfère </a:t>
            </a:r>
            <a:r>
              <a:rPr lang="fr-FR" sz="5400" dirty="0" smtClean="0">
                <a:solidFill>
                  <a:srgbClr val="FF0000"/>
                </a:solidFill>
                <a:latin typeface="Tekton Pro Cond" panose="020F0606020208020904" pitchFamily="34" charset="0"/>
              </a:rPr>
              <a:t>le</a:t>
            </a:r>
            <a:r>
              <a:rPr lang="fr-FR" sz="5400" dirty="0" smtClean="0">
                <a:latin typeface="Tekton Pro Cond" panose="020F0606020208020904" pitchFamily="34" charset="0"/>
              </a:rPr>
              <a:t> bleu.</a:t>
            </a:r>
            <a:endParaRPr lang="fr-FR" sz="5400" dirty="0">
              <a:latin typeface="Tekton Pro Cond" panose="020F0606020208020904" pitchFamily="34" charset="0"/>
            </a:endParaRPr>
          </a:p>
        </p:txBody>
      </p:sp>
      <p:cxnSp>
        <p:nvCxnSpPr>
          <p:cNvPr id="14" name="Straight Arrow Connector 13"/>
          <p:cNvCxnSpPr/>
          <p:nvPr/>
        </p:nvCxnSpPr>
        <p:spPr>
          <a:xfrm flipV="1">
            <a:off x="10513374" y="1333500"/>
            <a:ext cx="1202376" cy="2209800"/>
          </a:xfrm>
          <a:prstGeom prst="straightConnector1">
            <a:avLst/>
          </a:prstGeom>
          <a:ln w="762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854556" y="5821628"/>
            <a:ext cx="462915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5400" dirty="0" smtClean="0">
                <a:latin typeface="Tekton Pro Cond" panose="020F0606020208020904" pitchFamily="34" charset="0"/>
              </a:rPr>
              <a:t>Je préfère </a:t>
            </a:r>
            <a:r>
              <a:rPr lang="fr-FR" sz="5400" dirty="0" smtClean="0">
                <a:solidFill>
                  <a:srgbClr val="FF0000"/>
                </a:solidFill>
                <a:latin typeface="Tekton Pro Cond" panose="020F0606020208020904" pitchFamily="34" charset="0"/>
              </a:rPr>
              <a:t>les</a:t>
            </a:r>
            <a:r>
              <a:rPr lang="fr-FR" sz="5400" dirty="0" smtClean="0">
                <a:latin typeface="Tekton Pro Cond" panose="020F0606020208020904" pitchFamily="34" charset="0"/>
              </a:rPr>
              <a:t> bleu</a:t>
            </a:r>
            <a:r>
              <a:rPr lang="fr-FR" sz="5400" dirty="0" smtClean="0">
                <a:solidFill>
                  <a:srgbClr val="FF0000"/>
                </a:solidFill>
                <a:latin typeface="Tekton Pro Cond" panose="020F0606020208020904" pitchFamily="34" charset="0"/>
              </a:rPr>
              <a:t>s</a:t>
            </a:r>
            <a:r>
              <a:rPr lang="fr-FR" sz="5400" dirty="0" smtClean="0">
                <a:latin typeface="Tekton Pro Cond" panose="020F0606020208020904" pitchFamily="34" charset="0"/>
              </a:rPr>
              <a:t>.</a:t>
            </a:r>
            <a:endParaRPr lang="fr-FR" sz="5400" dirty="0">
              <a:latin typeface="Tekton Pro Cond" panose="020F0606020208020904" pitchFamily="34" charset="0"/>
            </a:endParaRPr>
          </a:p>
        </p:txBody>
      </p:sp>
      <p:cxnSp>
        <p:nvCxnSpPr>
          <p:cNvPr id="17" name="Straight Arrow Connector 16"/>
          <p:cNvCxnSpPr/>
          <p:nvPr/>
        </p:nvCxnSpPr>
        <p:spPr>
          <a:xfrm flipV="1">
            <a:off x="3782210" y="4991100"/>
            <a:ext cx="2259459" cy="1021027"/>
          </a:xfrm>
          <a:prstGeom prst="straightConnector1">
            <a:avLst/>
          </a:prstGeom>
          <a:ln w="762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63519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0" y="1333500"/>
            <a:ext cx="60579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7200" dirty="0" smtClean="0">
                <a:latin typeface="Tekton Pro Cond" panose="020F0606020208020904" pitchFamily="34" charset="0"/>
              </a:rPr>
              <a:t>1. Quel classeur préférez-vous?</a:t>
            </a:r>
            <a:endParaRPr lang="fr-FR" sz="7200" dirty="0">
              <a:latin typeface="Tekton Pro Cond" panose="020F0606020208020904" pitchFamily="34" charset="0"/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2"/>
          <a:srcRect l="8722"/>
          <a:stretch/>
        </p:blipFill>
        <p:spPr>
          <a:xfrm>
            <a:off x="5671336" y="152400"/>
            <a:ext cx="6520664" cy="4286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82048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0" y="1333500"/>
            <a:ext cx="60579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7200" dirty="0" smtClean="0">
                <a:latin typeface="Tekton Pro Cond" panose="020F0606020208020904" pitchFamily="34" charset="0"/>
              </a:rPr>
              <a:t>2. Quel cahier préférez-vous?</a:t>
            </a:r>
            <a:endParaRPr lang="fr-FR" sz="7200" dirty="0">
              <a:latin typeface="Tekton Pro Cond" panose="020F06060202080209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57900" y="0"/>
            <a:ext cx="5915025" cy="581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1857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0" y="1333500"/>
            <a:ext cx="12192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7200" dirty="0" smtClean="0">
                <a:latin typeface="Tekton Pro Cond" panose="020F0606020208020904" pitchFamily="34" charset="0"/>
              </a:rPr>
              <a:t>3. Quelle agrafeuse préférez-vous?</a:t>
            </a:r>
            <a:endParaRPr lang="fr-FR" sz="7200" dirty="0">
              <a:latin typeface="Tekton Pro Cond" panose="020F0606020208020904" pitchFamily="34" charset="0"/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1339423" y="2746474"/>
            <a:ext cx="9513153" cy="3188031"/>
            <a:chOff x="30897" y="4592755"/>
            <a:chExt cx="6672997" cy="2236243"/>
          </a:xfrm>
        </p:grpSpPr>
        <p:pic>
          <p:nvPicPr>
            <p:cNvPr id="5" name="Picture 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373432" y="4592755"/>
              <a:ext cx="2207241" cy="2207241"/>
            </a:xfrm>
            <a:prstGeom prst="rect">
              <a:avLst/>
            </a:prstGeom>
          </p:spPr>
        </p:pic>
        <p:pic>
          <p:nvPicPr>
            <p:cNvPr id="7" name="Picture 6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666397" y="4791501"/>
              <a:ext cx="2037497" cy="2037497"/>
            </a:xfrm>
            <a:prstGeom prst="rect">
              <a:avLst/>
            </a:prstGeom>
          </p:spPr>
        </p:pic>
        <p:pic>
          <p:nvPicPr>
            <p:cNvPr id="8" name="Picture 7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0897" y="4592756"/>
              <a:ext cx="2120900" cy="21209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8833168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0" y="1333500"/>
            <a:ext cx="12192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7200" dirty="0" smtClean="0">
                <a:latin typeface="Tekton Pro Cond" panose="020F0606020208020904" pitchFamily="34" charset="0"/>
              </a:rPr>
              <a:t>4. Quelle calculatrice préférez-vous?</a:t>
            </a:r>
            <a:endParaRPr lang="fr-FR" sz="7200" dirty="0">
              <a:latin typeface="Tekton Pro Cond" panose="020F0606020208020904" pitchFamily="34" charset="0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24724" y="2466975"/>
            <a:ext cx="4391025" cy="4391025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3"/>
          <a:srcRect r="22857"/>
          <a:stretch/>
        </p:blipFill>
        <p:spPr>
          <a:xfrm>
            <a:off x="3420922" y="2533829"/>
            <a:ext cx="3289756" cy="4264498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4"/>
          <a:srcRect r="26222"/>
          <a:stretch/>
        </p:blipFill>
        <p:spPr>
          <a:xfrm>
            <a:off x="154623" y="2467747"/>
            <a:ext cx="3111677" cy="42176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62171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09550" y="2800350"/>
            <a:ext cx="5241774" cy="5241774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79852" y="609600"/>
            <a:ext cx="1201165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7200" dirty="0" smtClean="0">
                <a:latin typeface="Tekton Pro Cond" panose="020F0606020208020904" pitchFamily="34" charset="0"/>
              </a:rPr>
              <a:t>5. Quels surligneurs préférez-vous?</a:t>
            </a:r>
            <a:endParaRPr lang="fr-FR" sz="7200" dirty="0">
              <a:latin typeface="Tekton Pro Cond" panose="020F0606020208020904" pitchFamily="34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/>
          <a:srcRect t="24500" b="24000"/>
          <a:stretch/>
        </p:blipFill>
        <p:spPr>
          <a:xfrm>
            <a:off x="7058168" y="3924300"/>
            <a:ext cx="5391640" cy="277669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4"/>
          <a:srcRect l="12961" r="11387"/>
          <a:stretch/>
        </p:blipFill>
        <p:spPr>
          <a:xfrm>
            <a:off x="4897362" y="2319496"/>
            <a:ext cx="2209801" cy="43814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59691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1470</TotalTime>
  <Words>157</Words>
  <Application>Microsoft Office PowerPoint</Application>
  <PresentationFormat>Widescreen</PresentationFormat>
  <Paragraphs>21</Paragraphs>
  <Slides>14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9" baseType="lpstr">
      <vt:lpstr>Arial</vt:lpstr>
      <vt:lpstr>Calibri</vt:lpstr>
      <vt:lpstr>Calibri Light</vt:lpstr>
      <vt:lpstr>Tekton Pro Cond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 Berndt</dc:creator>
  <cp:lastModifiedBy>Danielle Berndt</cp:lastModifiedBy>
  <cp:revision>12</cp:revision>
  <dcterms:created xsi:type="dcterms:W3CDTF">2014-05-06T11:02:58Z</dcterms:created>
  <dcterms:modified xsi:type="dcterms:W3CDTF">2015-06-05T11:06:22Z</dcterms:modified>
</cp:coreProperties>
</file>